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00DAC-5ABA-4BE8-A0A8-B675A8BF6074}" type="datetimeFigureOut">
              <a:rPr lang="sr-Latn-CS" smtClean="0"/>
              <a:pPr/>
              <a:t>10.9.2019.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51518-63E0-41FA-8A6C-AC6F6A340E90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/>
          </a:p>
        </p:txBody>
      </p:sp>
      <p:pic>
        <p:nvPicPr>
          <p:cNvPr id="4" name="Picture 3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2643183"/>
            <a:ext cx="9144000" cy="42148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24" y="357166"/>
            <a:ext cx="6600825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619250" y="1738313"/>
            <a:ext cx="752475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s-Latn-BA" sz="2600" b="1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Segoe UI Black" pitchFamily="34" charset="0"/>
                <a:cs typeface="Arial" pitchFamily="34" charset="0"/>
              </a:rPr>
              <a:t>Integrisani izvještaj o testiranju metodologije za određivanje cijena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,Bold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,Bold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,Bold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s-Latn-B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Ishodi testiranja,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s-Latn-B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stavovi ključnih informatora i naučene lekcije</a:t>
            </a: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s-Latn-B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s-Latn-B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Juli 2019. godine</a:t>
            </a:r>
            <a:endParaRPr kumimoji="0" lang="sr-Latn-C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Korporativno upravljanje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r>
              <a:rPr lang="it-IT" sz="1400" dirty="0">
                <a:latin typeface="Cambria" pitchFamily="18" charset="0"/>
              </a:rPr>
              <a:t>Korporativno upravljanje </a:t>
            </a:r>
            <a:r>
              <a:rPr lang="bs-Latn-BA" sz="1400" dirty="0">
                <a:latin typeface="Cambria" pitchFamily="18" charset="0"/>
              </a:rPr>
              <a:t>preduzećima </a:t>
            </a:r>
            <a:r>
              <a:rPr lang="bs-Latn-BA" sz="1400" dirty="0" smtClean="0">
                <a:latin typeface="Cambria" pitchFamily="18" charset="0"/>
              </a:rPr>
              <a:t>- </a:t>
            </a:r>
            <a:r>
              <a:rPr lang="it-IT" sz="1400" dirty="0" smtClean="0">
                <a:latin typeface="Cambria" pitchFamily="18" charset="0"/>
              </a:rPr>
              <a:t>često </a:t>
            </a:r>
            <a:r>
              <a:rPr lang="it-IT" sz="1400" dirty="0">
                <a:latin typeface="Cambria" pitchFamily="18" charset="0"/>
              </a:rPr>
              <a:t>interes nije uključen u politike kojima je cilj postizanje najbolje vrijednosti za novac iz državne perspektive, već isključivo zastupaju trenutno političko okruženje i </a:t>
            </a:r>
            <a:r>
              <a:rPr lang="it-IT" sz="1400" dirty="0" smtClean="0">
                <a:latin typeface="Cambria" pitchFamily="18" charset="0"/>
              </a:rPr>
              <a:t>ciljeve</a:t>
            </a:r>
            <a:endParaRPr lang="bs-Latn-BA" sz="1400" dirty="0" smtClean="0">
              <a:latin typeface="Cambr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1472" y="2928934"/>
          <a:ext cx="8072495" cy="3414249"/>
        </p:xfrm>
        <a:graphic>
          <a:graphicData uri="http://schemas.openxmlformats.org/drawingml/2006/table">
            <a:tbl>
              <a:tblPr/>
              <a:tblGrid>
                <a:gridCol w="5134150"/>
                <a:gridCol w="483840"/>
                <a:gridCol w="519724"/>
                <a:gridCol w="483840"/>
                <a:gridCol w="483840"/>
                <a:gridCol w="483840"/>
                <a:gridCol w="483261"/>
              </a:tblGrid>
              <a:tr h="1816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Rukovodstvo–odnosivlasništva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Nikako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 ne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Djelimično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 ne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Ne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znam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Djelimično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porpunosti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Srednjavrijednost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Vodovodna preduzeća nemaju kapacitete za primjenu metodologije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27.3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18.2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54.5</a:t>
                      </a:r>
                      <a:endParaRPr lang="bs-Latn-BA" sz="1200" b="1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3.27</a:t>
                      </a:r>
                      <a:endParaRPr lang="bs-Latn-BA" sz="12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Vodovodna preduzeća nemaju interesa za primjenu metodologije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9.1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54.5</a:t>
                      </a:r>
                      <a:endParaRPr lang="bs-Latn-BA" sz="1200" b="1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36.4</a:t>
                      </a:r>
                      <a:endParaRPr lang="bs-Latn-BA" sz="1200" b="1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2.64</a:t>
                      </a:r>
                      <a:endParaRPr lang="bs-Latn-BA" sz="12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Vijeća lokalnih jedinica samouprave balansiraju između političkih i operativnih ciljeva poslovanja (imajući u vidu sufinansiranje nedostataka putem javnog budžeta)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0.0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54.5</a:t>
                      </a:r>
                      <a:endParaRPr lang="bs-Latn-BA" sz="1200" b="1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45.5</a:t>
                      </a:r>
                      <a:endParaRPr lang="bs-Latn-BA" sz="1200" b="1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4.45</a:t>
                      </a:r>
                      <a:endParaRPr lang="bs-Latn-BA" sz="12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(De-)regulacija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pPr algn="ctr"/>
            <a:r>
              <a:rPr lang="bs-Latn-BA" sz="1400" b="1" dirty="0">
                <a:latin typeface="Cambria" pitchFamily="18" charset="0"/>
              </a:rPr>
              <a:t>Svi ispitanici u potpunosti su se složili da se Metodologija mora integrisati u relevantni regulatorni </a:t>
            </a:r>
            <a:r>
              <a:rPr lang="bs-Latn-BA" sz="1400" b="1" dirty="0" smtClean="0">
                <a:latin typeface="Cambria" pitchFamily="18" charset="0"/>
              </a:rPr>
              <a:t>okvir.</a:t>
            </a:r>
            <a:endParaRPr lang="bs-Latn-BA" sz="1400" b="1" dirty="0">
              <a:latin typeface="Cambr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1473" y="2890805"/>
          <a:ext cx="8001054" cy="3436026"/>
        </p:xfrm>
        <a:graphic>
          <a:graphicData uri="http://schemas.openxmlformats.org/drawingml/2006/table">
            <a:tbl>
              <a:tblPr/>
              <a:tblGrid>
                <a:gridCol w="6357981"/>
                <a:gridCol w="571504"/>
                <a:gridCol w="500066"/>
                <a:gridCol w="571503"/>
              </a:tblGrid>
              <a:tr h="1609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Regulatorni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okvir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Djelimično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Potpuno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Srednjavrijednost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79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Segregacija dužnosti/odgovornosti za određivanje tarifa, uključujući kazne za nepoštivanje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18.2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81.8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4.82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Individualizirana odgovornost za određivanje tarifa, opcija: izmjene regulatornog okvira lokalnih jedinica samouprave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20.0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80.0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4.80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Nezavisne ad-hoc komisije (stručnjaci) za potvrdu prijedloga tarifa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18.2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81.8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4.82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Regulatorno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tijelo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nadzornom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ulogom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9.1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90.9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4.91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Smjernice za procjenu usklađenosti postupanja s Metodologijom (SAI, komercijalni revizori kao tehnička podrška regulatorima)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20.0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80.0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4.80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202" marR="472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Opcije politika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2428868"/>
          <a:ext cx="7929618" cy="1826261"/>
        </p:xfrm>
        <a:graphic>
          <a:graphicData uri="http://schemas.openxmlformats.org/drawingml/2006/table">
            <a:tbl>
              <a:tblPr/>
              <a:tblGrid>
                <a:gridCol w="6724262"/>
                <a:gridCol w="120535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Propisi – opcije 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FBIH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Br. odgovora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 dirty="0">
                          <a:latin typeface="Cambria" pitchFamily="18" charset="0"/>
                          <a:ea typeface="Calibri"/>
                          <a:cs typeface="Times New Roman"/>
                        </a:rPr>
                        <a:t>Zakon FBiH (entitetska nadležnost) s nadzorom na kantonalnom nivou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 dirty="0">
                          <a:latin typeface="Cambria" pitchFamily="18" charset="0"/>
                          <a:ea typeface="Calibri"/>
                          <a:cs typeface="Times New Roman"/>
                        </a:rPr>
                        <a:t>33,3%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Podzakonski akt na nivou FBiH obavezujući za sve kantone (osiguravanje nadzora i inspekcije)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55,6%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Okvirni zakon na nivou FBiH (propis), nadzor nad kantonima, opcija usvajanja vlastitih zakona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33,3%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Usvajanje izmjena i dopuna Zakona o samoupravi FBiH i propisivanje primjene Metodologije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s-Latn-BA" sz="1400" dirty="0">
                          <a:latin typeface="Cambria" pitchFamily="18" charset="0"/>
                          <a:ea typeface="Calibri"/>
                          <a:cs typeface="Times New Roman"/>
                        </a:rPr>
                        <a:t>33,3%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71472" y="4572008"/>
          <a:ext cx="7858180" cy="2127577"/>
        </p:xfrm>
        <a:graphic>
          <a:graphicData uri="http://schemas.openxmlformats.org/drawingml/2006/table">
            <a:tbl>
              <a:tblPr/>
              <a:tblGrid>
                <a:gridCol w="6379556"/>
                <a:gridCol w="858733"/>
                <a:gridCol w="619891"/>
              </a:tblGrid>
              <a:tr h="1214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Propisi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–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opcije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RS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Djelimičnosaglasni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potpunostisaglasni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74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Zakon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RS (regulator)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preporučuje</a:t>
                      </a:r>
                      <a:r>
                        <a:rPr lang="bs-Latn-BA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primjenu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lokalnom</a:t>
                      </a:r>
                      <a:r>
                        <a:rPr lang="bs-Latn-BA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nivou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50.0%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50.0%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4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Odluka RS-a o obaveznoj primjeni na lokalnom nivou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33.3%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33.3%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Usvajanje izmjena i dopuna Zakona o samoupravi RS i regulisanje primjene metodologije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16.7%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6001" marR="4600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Kapaciteti vodovodnih preduzeća - preporuke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pPr lvl="0"/>
            <a:r>
              <a:rPr lang="bs-Latn-BA" sz="1400" dirty="0" smtClean="0">
                <a:latin typeface="Cambria" pitchFamily="18" charset="0"/>
              </a:rPr>
              <a:t>WUC imaju </a:t>
            </a:r>
            <a:r>
              <a:rPr lang="bs-Latn-BA" sz="1400" dirty="0">
                <a:latin typeface="Cambria" pitchFamily="18" charset="0"/>
              </a:rPr>
              <a:t>ovlaštenje </a:t>
            </a:r>
            <a:r>
              <a:rPr lang="bs-Latn-BA" sz="1400" dirty="0" smtClean="0">
                <a:latin typeface="Cambria" pitchFamily="18" charset="0"/>
              </a:rPr>
              <a:t>JLS </a:t>
            </a:r>
            <a:r>
              <a:rPr lang="bs-Latn-BA" sz="1400" b="1" dirty="0" smtClean="0">
                <a:latin typeface="Cambria" pitchFamily="18" charset="0"/>
              </a:rPr>
              <a:t>i </a:t>
            </a:r>
            <a:r>
              <a:rPr lang="bs-Latn-BA" sz="1400" b="1" dirty="0">
                <a:latin typeface="Cambria" pitchFamily="18" charset="0"/>
              </a:rPr>
              <a:t>da dugoročno održavaju mrežu</a:t>
            </a:r>
            <a:r>
              <a:rPr lang="bs-Latn-BA" sz="1400" dirty="0">
                <a:latin typeface="Cambria" pitchFamily="18" charset="0"/>
              </a:rPr>
              <a:t>. </a:t>
            </a:r>
            <a:endParaRPr lang="bs-Latn-BA" sz="1400" dirty="0" smtClean="0">
              <a:latin typeface="Cambria" pitchFamily="18" charset="0"/>
            </a:endParaRPr>
          </a:p>
          <a:p>
            <a:pPr lvl="0"/>
            <a:r>
              <a:rPr lang="bs-Latn-BA" sz="1400" dirty="0" smtClean="0">
                <a:latin typeface="Cambria" pitchFamily="18" charset="0"/>
              </a:rPr>
              <a:t>Neovisno </a:t>
            </a:r>
            <a:r>
              <a:rPr lang="bs-Latn-BA" sz="1400" dirty="0">
                <a:latin typeface="Cambria" pitchFamily="18" charset="0"/>
              </a:rPr>
              <a:t>o činjenici gdje je registrovano vlasništvo </a:t>
            </a:r>
            <a:r>
              <a:rPr lang="it-IT" sz="1400" dirty="0" smtClean="0">
                <a:latin typeface="Cambria" pitchFamily="18" charset="0"/>
              </a:rPr>
              <a:t>propisi </a:t>
            </a:r>
            <a:r>
              <a:rPr lang="it-IT" sz="1400" dirty="0">
                <a:latin typeface="Cambria" pitchFamily="18" charset="0"/>
              </a:rPr>
              <a:t>MRS-a 37 mogu se smatrati prikladnim za izgradnju polazne osnove za CAPEX kapacitete u budućnosti.</a:t>
            </a:r>
            <a:endParaRPr lang="bs-Latn-BA" sz="1400" dirty="0">
              <a:latin typeface="Cambria" pitchFamily="18" charset="0"/>
            </a:endParaRPr>
          </a:p>
          <a:p>
            <a:pPr lvl="0"/>
            <a:endParaRPr lang="bs-Latn-BA" sz="1400" dirty="0" smtClean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r>
              <a:rPr lang="it-IT" sz="1400" dirty="0" smtClean="0">
                <a:latin typeface="Cambria" pitchFamily="18" charset="0"/>
              </a:rPr>
              <a:t>Revalorizirati </a:t>
            </a:r>
            <a:r>
              <a:rPr lang="it-IT" sz="1400" dirty="0">
                <a:latin typeface="Cambria" pitchFamily="18" charset="0"/>
              </a:rPr>
              <a:t>cijelu mrežu </a:t>
            </a:r>
            <a:r>
              <a:rPr lang="it-IT" sz="1400" dirty="0" smtClean="0">
                <a:latin typeface="Cambria" pitchFamily="18" charset="0"/>
              </a:rPr>
              <a:t>u </a:t>
            </a:r>
            <a:r>
              <a:rPr lang="it-IT" sz="1400" dirty="0">
                <a:latin typeface="Cambria" pitchFamily="18" charset="0"/>
              </a:rPr>
              <a:t>skladu s MSFI 13: procijeniti cijenu po kojoj bi obaveza ili glavnički instrument bili preneseni u urednoj transakciji između tržišnih sudionika na datum mjerenja pod sadašnjim tržišnim uvjetima</a:t>
            </a:r>
            <a:r>
              <a:rPr lang="it-IT" sz="1400" dirty="0" smtClean="0">
                <a:latin typeface="Cambria" pitchFamily="18" charset="0"/>
              </a:rPr>
              <a:t>.</a:t>
            </a:r>
            <a:endParaRPr lang="bs-Latn-BA" sz="1400" dirty="0" smtClean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endParaRPr lang="bs-Latn-BA" sz="1400" dirty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r>
              <a:rPr lang="it-IT" sz="1400" dirty="0">
                <a:latin typeface="Cambria" pitchFamily="18" charset="0"/>
              </a:rPr>
              <a:t>Uvesti </a:t>
            </a:r>
            <a:r>
              <a:rPr lang="it-IT" sz="1400" dirty="0" smtClean="0">
                <a:latin typeface="Cambria" pitchFamily="18" charset="0"/>
              </a:rPr>
              <a:t>računovodstvenu </a:t>
            </a:r>
            <a:r>
              <a:rPr lang="it-IT" sz="1400" dirty="0">
                <a:latin typeface="Cambria" pitchFamily="18" charset="0"/>
              </a:rPr>
              <a:t>politiku koja osigurava godišnje rezervacije (Rezervacije za buduća ulaganja) za zamjene raspoređene prema procijenjenom vijeku trajanja cijevi/opreme (npr. 2% u 50 godina</a:t>
            </a:r>
            <a:r>
              <a:rPr lang="it-IT" sz="1400" dirty="0" smtClean="0">
                <a:latin typeface="Cambria" pitchFamily="18" charset="0"/>
              </a:rPr>
              <a:t>).</a:t>
            </a:r>
            <a:endParaRPr lang="bs-Latn-BA" sz="1400" dirty="0" smtClean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endParaRPr lang="bs-Latn-BA" sz="1400" dirty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r>
              <a:rPr lang="it-IT" sz="1400" dirty="0">
                <a:latin typeface="Cambria" pitchFamily="18" charset="0"/>
              </a:rPr>
              <a:t>Uvesti </a:t>
            </a:r>
            <a:r>
              <a:rPr lang="it-IT" sz="1400" dirty="0" smtClean="0">
                <a:latin typeface="Cambria" pitchFamily="18" charset="0"/>
              </a:rPr>
              <a:t>računovodstvenu </a:t>
            </a:r>
            <a:r>
              <a:rPr lang="it-IT" sz="1400" dirty="0">
                <a:latin typeface="Cambria" pitchFamily="18" charset="0"/>
              </a:rPr>
              <a:t>politiku koja osigurava godišnje rezervacije za redovno održavanje (Rezervacije za potencijalne gubitke, rashode) na osnovu istorijskih podataka o troškovima nastalim od popravki.</a:t>
            </a:r>
            <a:endParaRPr lang="bs-Latn-BA" sz="1400" dirty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endParaRPr lang="bs-Latn-BA" sz="1400" dirty="0" smtClean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r>
              <a:rPr lang="it-IT" sz="1400" dirty="0" smtClean="0">
                <a:latin typeface="Cambria" pitchFamily="18" charset="0"/>
              </a:rPr>
              <a:t>Uvesti </a:t>
            </a:r>
            <a:r>
              <a:rPr lang="it-IT" sz="1400" dirty="0">
                <a:latin typeface="Cambria" pitchFamily="18" charset="0"/>
              </a:rPr>
              <a:t>politiku finansijskog upravljanja kojom se propisuje da se odgovarajući dio (% rezervacija na ukupni trošak) fakturisanih i naplaćenih usluga redovno prenosi na poseban bankovni račun (ili analitički kod). </a:t>
            </a:r>
            <a:endParaRPr lang="bs-Latn-BA" sz="1400" dirty="0" smtClean="0">
              <a:latin typeface="Cambria" pitchFamily="18" charset="0"/>
            </a:endParaRPr>
          </a:p>
          <a:p>
            <a:pPr marL="173038" lvl="0" indent="-173038">
              <a:buFont typeface="Wingdings" pitchFamily="2" charset="2"/>
              <a:buChar char="Ø"/>
            </a:pPr>
            <a:endParaRPr lang="bs-Latn-BA" sz="1400" dirty="0">
              <a:latin typeface="Cambria" pitchFamily="18" charset="0"/>
            </a:endParaRPr>
          </a:p>
          <a:p>
            <a:pPr marL="173038" indent="-173038">
              <a:buFont typeface="Wingdings" pitchFamily="2" charset="2"/>
              <a:buChar char="Ø"/>
            </a:pPr>
            <a:r>
              <a:rPr lang="it-IT" sz="1400" dirty="0">
                <a:latin typeface="Cambria" pitchFamily="18" charset="0"/>
              </a:rPr>
              <a:t>Izraditi srednjoročni investicioni plan </a:t>
            </a:r>
            <a:r>
              <a:rPr lang="it-IT" sz="1400" dirty="0" smtClean="0">
                <a:latin typeface="Cambria" pitchFamily="18" charset="0"/>
              </a:rPr>
              <a:t>ulaganja </a:t>
            </a:r>
            <a:r>
              <a:rPr lang="it-IT" sz="1400" dirty="0">
                <a:latin typeface="Cambria" pitchFamily="18" charset="0"/>
              </a:rPr>
              <a:t>u zamjene i mjere za neprihodovanu vodu s nizom finansijskih i nefinansijskih </a:t>
            </a:r>
            <a:r>
              <a:rPr lang="it-IT" sz="1400" dirty="0" smtClean="0">
                <a:latin typeface="Cambria" pitchFamily="18" charset="0"/>
              </a:rPr>
              <a:t>pokazatelja</a:t>
            </a:r>
            <a:r>
              <a:rPr lang="bs-Latn-BA" sz="1400" dirty="0" smtClean="0">
                <a:latin typeface="Cambria" pitchFamily="18" charset="0"/>
              </a:rPr>
              <a:t> (</a:t>
            </a:r>
            <a:r>
              <a:rPr lang="it-IT" sz="1400" dirty="0" smtClean="0">
                <a:latin typeface="Cambria" pitchFamily="18" charset="0"/>
              </a:rPr>
              <a:t>finansirati </a:t>
            </a:r>
            <a:r>
              <a:rPr lang="it-IT" sz="1400" dirty="0">
                <a:latin typeface="Cambria" pitchFamily="18" charset="0"/>
              </a:rPr>
              <a:t>putem </a:t>
            </a:r>
            <a:r>
              <a:rPr lang="it-IT" sz="1400" dirty="0" smtClean="0">
                <a:latin typeface="Cambria" pitchFamily="18" charset="0"/>
              </a:rPr>
              <a:t>ak</a:t>
            </a:r>
            <a:r>
              <a:rPr lang="bs-Latn-BA" sz="1400" dirty="0" smtClean="0">
                <a:latin typeface="Cambria" pitchFamily="18" charset="0"/>
              </a:rPr>
              <a:t>u</a:t>
            </a:r>
            <a:r>
              <a:rPr lang="it-IT" sz="1400" dirty="0" smtClean="0">
                <a:latin typeface="Cambria" pitchFamily="18" charset="0"/>
              </a:rPr>
              <a:t>muliranog </a:t>
            </a:r>
            <a:r>
              <a:rPr lang="it-IT" sz="1400" dirty="0">
                <a:latin typeface="Cambria" pitchFamily="18" charset="0"/>
              </a:rPr>
              <a:t>namjenskog </a:t>
            </a:r>
            <a:r>
              <a:rPr lang="it-IT" sz="1400" dirty="0" smtClean="0">
                <a:latin typeface="Cambria" pitchFamily="18" charset="0"/>
              </a:rPr>
              <a:t>fonda</a:t>
            </a:r>
            <a:r>
              <a:rPr lang="bs-Latn-BA" sz="1400" dirty="0" smtClean="0">
                <a:latin typeface="Cambria" pitchFamily="18" charset="0"/>
              </a:rPr>
              <a:t>)</a:t>
            </a:r>
            <a:r>
              <a:rPr lang="it-IT" sz="1400" dirty="0" smtClean="0"/>
              <a:t>.</a:t>
            </a:r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Definicija problema</a:t>
            </a:r>
          </a:p>
          <a:p>
            <a:endParaRPr lang="bs-Latn-BA" sz="1400" dirty="0">
              <a:latin typeface="Cambria" pitchFamily="18" charset="0"/>
            </a:endParaRPr>
          </a:p>
          <a:p>
            <a:r>
              <a:rPr lang="bs-Latn-BA" sz="1400" b="1" dirty="0">
                <a:latin typeface="Cambria" pitchFamily="18" charset="0"/>
              </a:rPr>
              <a:t>Svjetska </a:t>
            </a:r>
            <a:r>
              <a:rPr lang="bs-Latn-BA" sz="1400" b="1" dirty="0" smtClean="0">
                <a:latin typeface="Cambria" pitchFamily="18" charset="0"/>
              </a:rPr>
              <a:t>banka</a:t>
            </a:r>
          </a:p>
          <a:p>
            <a:endParaRPr lang="bs-Latn-BA" sz="1400" b="1" dirty="0" smtClean="0">
              <a:latin typeface="Cambria" pitchFamily="18" charset="0"/>
            </a:endParaRPr>
          </a:p>
          <a:p>
            <a:r>
              <a:rPr lang="bs-Latn-BA" sz="1400" dirty="0" smtClean="0">
                <a:latin typeface="Cambria" pitchFamily="18" charset="0"/>
              </a:rPr>
              <a:t>Imperativ </a:t>
            </a:r>
            <a:r>
              <a:rPr lang="bs-Latn-BA" sz="1400" b="1" i="1" dirty="0">
                <a:latin typeface="Cambria" pitchFamily="18" charset="0"/>
              </a:rPr>
              <a:t>da se unaprijed osigura održivost ulaganja </a:t>
            </a:r>
            <a:r>
              <a:rPr lang="bs-Latn-BA" sz="1400" dirty="0">
                <a:latin typeface="Cambria" pitchFamily="18" charset="0"/>
              </a:rPr>
              <a:t>i</a:t>
            </a:r>
            <a:r>
              <a:rPr lang="bs-Latn-BA" sz="1400" b="1" i="1" dirty="0">
                <a:latin typeface="Cambria" pitchFamily="18" charset="0"/>
              </a:rPr>
              <a:t> predanost organa vlasti na različitim nivoima </a:t>
            </a:r>
            <a:r>
              <a:rPr lang="bs-Latn-BA" sz="1400" dirty="0">
                <a:latin typeface="Cambria" pitchFamily="18" charset="0"/>
              </a:rPr>
              <a:t>u cilju održivog i </a:t>
            </a:r>
            <a:r>
              <a:rPr lang="bs-Latn-BA" sz="1400" dirty="0" smtClean="0">
                <a:latin typeface="Cambria" pitchFamily="18" charset="0"/>
              </a:rPr>
              <a:t>učinkovitog poslovanja</a:t>
            </a:r>
            <a:endParaRPr lang="bs-Latn-BA" sz="1400" dirty="0">
              <a:latin typeface="Cambria" pitchFamily="18" charset="0"/>
            </a:endParaRPr>
          </a:p>
          <a:p>
            <a:endParaRPr lang="bs-Latn-BA" sz="1400" dirty="0" smtClean="0">
              <a:latin typeface="Cambria" pitchFamily="18" charset="0"/>
            </a:endParaRPr>
          </a:p>
          <a:p>
            <a:endParaRPr lang="bs-Latn-BA" sz="1400" dirty="0">
              <a:latin typeface="Cambria" pitchFamily="18" charset="0"/>
            </a:endParaRPr>
          </a:p>
          <a:p>
            <a:pPr lvl="0"/>
            <a:r>
              <a:rPr lang="bs-Latn-BA" sz="1400" b="1" dirty="0" smtClean="0">
                <a:latin typeface="Cambria" pitchFamily="18" charset="0"/>
              </a:rPr>
              <a:t>UNPD (2011) </a:t>
            </a:r>
          </a:p>
          <a:p>
            <a:pPr lvl="0"/>
            <a:endParaRPr lang="bs-Latn-BA" sz="1400" dirty="0" smtClean="0">
              <a:latin typeface="Cambria" pitchFamily="18" charset="0"/>
            </a:endParaRPr>
          </a:p>
          <a:p>
            <a:pPr marL="266700" lvl="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Proces </a:t>
            </a:r>
            <a:r>
              <a:rPr lang="bs-Latn-BA" sz="1400" dirty="0">
                <a:latin typeface="Cambria" pitchFamily="18" charset="0"/>
              </a:rPr>
              <a:t>imenovanja direktora </a:t>
            </a:r>
            <a:r>
              <a:rPr lang="bs-Latn-BA" sz="1400" dirty="0" smtClean="0">
                <a:latin typeface="Cambria" pitchFamily="18" charset="0"/>
              </a:rPr>
              <a:t>političkom odlukom</a:t>
            </a:r>
          </a:p>
          <a:p>
            <a:pPr marL="266700" lvl="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Finansijska </a:t>
            </a:r>
            <a:r>
              <a:rPr lang="bs-Latn-BA" sz="1400" dirty="0">
                <a:latin typeface="Cambria" pitchFamily="18" charset="0"/>
              </a:rPr>
              <a:t>održivost vodovoda podređena </a:t>
            </a:r>
            <a:r>
              <a:rPr lang="bs-Latn-BA" sz="1400" dirty="0" smtClean="0">
                <a:latin typeface="Cambria" pitchFamily="18" charset="0"/>
              </a:rPr>
              <a:t>političkim interesima – populističko upravljanje i nadoknađivanje iz budžeta (javnost pri donošenju cijena)</a:t>
            </a:r>
            <a:endParaRPr lang="bs-Latn-BA" sz="1400" dirty="0">
              <a:latin typeface="Cambria" pitchFamily="18" charset="0"/>
            </a:endParaRPr>
          </a:p>
          <a:p>
            <a:pPr marL="266700" lvl="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Nejasna identifikacija </a:t>
            </a:r>
            <a:r>
              <a:rPr lang="bs-Latn-BA" sz="1400" dirty="0">
                <a:latin typeface="Cambria" pitchFamily="18" charset="0"/>
              </a:rPr>
              <a:t>obaveza i </a:t>
            </a:r>
            <a:r>
              <a:rPr lang="bs-Latn-BA" sz="1400" dirty="0" smtClean="0">
                <a:latin typeface="Cambria" pitchFamily="18" charset="0"/>
              </a:rPr>
              <a:t>odgovornosti</a:t>
            </a:r>
            <a:endParaRPr lang="bs-Latn-BA" sz="1400" dirty="0">
              <a:latin typeface="Cambria" pitchFamily="18" charset="0"/>
            </a:endParaRPr>
          </a:p>
          <a:p>
            <a:pPr marL="266700" lvl="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Ukupan </a:t>
            </a:r>
            <a:r>
              <a:rPr lang="bs-Latn-BA" sz="1400" dirty="0">
                <a:latin typeface="Cambria" pitchFamily="18" charset="0"/>
              </a:rPr>
              <a:t>broj zaposlenih </a:t>
            </a:r>
            <a:r>
              <a:rPr lang="bs-Latn-BA" sz="1400" dirty="0" smtClean="0">
                <a:latin typeface="Cambria" pitchFamily="18" charset="0"/>
              </a:rPr>
              <a:t>2,3 </a:t>
            </a:r>
            <a:r>
              <a:rPr lang="bs-Latn-BA" sz="1400" dirty="0">
                <a:latin typeface="Cambria" pitchFamily="18" charset="0"/>
              </a:rPr>
              <a:t>do 26 zaposlenih na hiljadu </a:t>
            </a:r>
            <a:r>
              <a:rPr lang="bs-Latn-BA" sz="1400" dirty="0" smtClean="0">
                <a:latin typeface="Cambria" pitchFamily="18" charset="0"/>
              </a:rPr>
              <a:t>priključaka</a:t>
            </a:r>
            <a:endParaRPr lang="bs-Latn-BA" sz="1400" dirty="0">
              <a:latin typeface="Cambria" pitchFamily="18" charset="0"/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Dugoročna sredstva koja </a:t>
            </a:r>
            <a:r>
              <a:rPr lang="bs-Latn-BA" sz="1400" dirty="0">
                <a:latin typeface="Cambria" pitchFamily="18" charset="0"/>
              </a:rPr>
              <a:t>koriste vodovodi u Federaciji BiH u vlasništvu su općine, a u Republici Srpskoj ona su </a:t>
            </a:r>
            <a:r>
              <a:rPr lang="bs-Latn-BA" sz="1400" dirty="0" smtClean="0">
                <a:latin typeface="Cambria" pitchFamily="18" charset="0"/>
              </a:rPr>
              <a:t>u vlasništvu vodovoda - potencijalni problemi </a:t>
            </a:r>
            <a:r>
              <a:rPr lang="bs-Latn-BA" sz="1400" dirty="0">
                <a:latin typeface="Cambria" pitchFamily="18" charset="0"/>
              </a:rPr>
              <a:t>u razvoju kapaciteta CAPEX-a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Kontekstualni okvir primjene osnovnih principa</a:t>
            </a:r>
          </a:p>
          <a:p>
            <a:endParaRPr lang="bs-Latn-BA" sz="1400" dirty="0">
              <a:latin typeface="Georgia" pitchFamily="18" charset="0"/>
            </a:endParaRPr>
          </a:p>
          <a:p>
            <a:r>
              <a:rPr lang="bs-Latn-BA" sz="1400" b="1" i="1" dirty="0" smtClean="0">
                <a:latin typeface="Cambria" pitchFamily="18" charset="0"/>
              </a:rPr>
              <a:t>Pokrivenosti </a:t>
            </a:r>
            <a:r>
              <a:rPr lang="bs-Latn-BA" sz="1400" b="1" i="1" dirty="0">
                <a:latin typeface="Cambria" pitchFamily="18" charset="0"/>
              </a:rPr>
              <a:t>svih troškova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i </a:t>
            </a:r>
            <a:r>
              <a:rPr lang="bs-Latn-BA" sz="1400" b="1" i="1" dirty="0">
                <a:latin typeface="Cambria" pitchFamily="18" charset="0"/>
              </a:rPr>
              <a:t>Korisnik plaća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- </a:t>
            </a:r>
            <a:r>
              <a:rPr lang="bs-Latn-BA" sz="1400" dirty="0">
                <a:latin typeface="Cambria" pitchFamily="18" charset="0"/>
              </a:rPr>
              <a:t>većina vodovodnih </a:t>
            </a:r>
            <a:r>
              <a:rPr lang="bs-Latn-BA" sz="1400" dirty="0" smtClean="0">
                <a:latin typeface="Cambria" pitchFamily="18" charset="0"/>
              </a:rPr>
              <a:t>preduzeća pokriva </a:t>
            </a:r>
            <a:r>
              <a:rPr lang="bs-Latn-BA" sz="1400" dirty="0">
                <a:latin typeface="Cambria" pitchFamily="18" charset="0"/>
              </a:rPr>
              <a:t>širok spektar javnih </a:t>
            </a:r>
            <a:r>
              <a:rPr lang="bs-Latn-BA" sz="1400" dirty="0" smtClean="0">
                <a:latin typeface="Cambria" pitchFamily="18" charset="0"/>
              </a:rPr>
              <a:t>usluga (individualna vs. kolektivna + dodijeljeno na upravljanje):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neki se </a:t>
            </a:r>
            <a:r>
              <a:rPr lang="bs-Latn-BA" sz="1400" dirty="0">
                <a:latin typeface="Cambria" pitchFamily="18" charset="0"/>
              </a:rPr>
              <a:t>(su-) finansiraju putem </a:t>
            </a:r>
            <a:r>
              <a:rPr lang="bs-Latn-BA" sz="1400" dirty="0" smtClean="0">
                <a:latin typeface="Cambria" pitchFamily="18" charset="0"/>
              </a:rPr>
              <a:t>fakturisanja krajnjim </a:t>
            </a:r>
            <a:r>
              <a:rPr lang="bs-Latn-BA" sz="1400" dirty="0">
                <a:latin typeface="Cambria" pitchFamily="18" charset="0"/>
              </a:rPr>
              <a:t>kupcima, pravnim ili fizičkim licima</a:t>
            </a:r>
            <a:r>
              <a:rPr lang="bs-Latn-BA" sz="1400" dirty="0" smtClean="0">
                <a:latin typeface="Cambria" pitchFamily="18" charset="0"/>
              </a:rPr>
              <a:t>,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komercijalnih usluga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ostali </a:t>
            </a:r>
            <a:r>
              <a:rPr lang="bs-Latn-BA" sz="1400" dirty="0">
                <a:latin typeface="Cambria" pitchFamily="18" charset="0"/>
              </a:rPr>
              <a:t>na teret javnih </a:t>
            </a:r>
            <a:r>
              <a:rPr lang="bs-Latn-BA" sz="1400" dirty="0" smtClean="0">
                <a:latin typeface="Cambria" pitchFamily="18" charset="0"/>
              </a:rPr>
              <a:t>finansija (</a:t>
            </a:r>
            <a:r>
              <a:rPr lang="bs-Latn-BA" sz="1400" dirty="0">
                <a:latin typeface="Cambria" pitchFamily="18" charset="0"/>
              </a:rPr>
              <a:t>parkovi, zimska služba, groblje itd</a:t>
            </a:r>
            <a:r>
              <a:rPr lang="bs-Latn-BA" sz="1400" dirty="0" smtClean="0">
                <a:latin typeface="Cambria" pitchFamily="18" charset="0"/>
              </a:rPr>
              <a:t>.)</a:t>
            </a:r>
          </a:p>
          <a:p>
            <a:endParaRPr lang="bs-Latn-BA" sz="1400" dirty="0">
              <a:latin typeface="Cambria" pitchFamily="18" charset="0"/>
            </a:endParaRPr>
          </a:p>
          <a:p>
            <a:r>
              <a:rPr lang="it-IT" sz="1400" b="1" i="1" dirty="0">
                <a:latin typeface="Cambria" pitchFamily="18" charset="0"/>
              </a:rPr>
              <a:t>Princip jednakosti i pravičnosti</a:t>
            </a:r>
            <a:r>
              <a:rPr lang="it-IT" sz="1400" dirty="0">
                <a:latin typeface="Cambria" pitchFamily="18" charset="0"/>
              </a:rPr>
              <a:t> i </a:t>
            </a:r>
            <a:r>
              <a:rPr lang="it-IT" sz="1400" b="1" i="1" dirty="0">
                <a:latin typeface="Cambria" pitchFamily="18" charset="0"/>
              </a:rPr>
              <a:t>princippriuštivosti </a:t>
            </a:r>
            <a:endParaRPr lang="bs-Latn-BA" sz="1400" b="1" i="1" dirty="0" smtClean="0">
              <a:latin typeface="Cambria" pitchFamily="18" charset="0"/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>
                <a:latin typeface="Cambria" pitchFamily="18" charset="0"/>
              </a:rPr>
              <a:t>n</a:t>
            </a:r>
            <a:r>
              <a:rPr lang="it-IT" sz="1400" dirty="0" smtClean="0">
                <a:latin typeface="Cambria" pitchFamily="18" charset="0"/>
              </a:rPr>
              <a:t>aslijeđena </a:t>
            </a:r>
            <a:r>
              <a:rPr lang="it-IT" sz="1400" dirty="0">
                <a:latin typeface="Cambria" pitchFamily="18" charset="0"/>
              </a:rPr>
              <a:t>praksa da privatni (poslovni) i javni (institucije) sektor nose značajan dio finansiranja </a:t>
            </a:r>
            <a:endParaRPr lang="bs-Latn-BA" sz="1400" dirty="0" smtClean="0">
              <a:latin typeface="Cambria" pitchFamily="18" charset="0"/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organizaciona kultura </a:t>
            </a:r>
            <a:r>
              <a:rPr lang="bs-Latn-BA" sz="1400" dirty="0">
                <a:latin typeface="Cambria" pitchFamily="18" charset="0"/>
              </a:rPr>
              <a:t>u kojoj se </a:t>
            </a:r>
            <a:r>
              <a:rPr lang="bs-Latn-BA" sz="1400" b="1" i="1" dirty="0">
                <a:latin typeface="Cambria" pitchFamily="18" charset="0"/>
              </a:rPr>
              <a:t>ekonomska efikasnost </a:t>
            </a:r>
            <a:r>
              <a:rPr lang="bs-Latn-BA" sz="1400" dirty="0">
                <a:latin typeface="Cambria" pitchFamily="18" charset="0"/>
              </a:rPr>
              <a:t>ne smatra najvišim prioritetom </a:t>
            </a:r>
          </a:p>
          <a:p>
            <a:pPr marL="266700" indent="-266700"/>
            <a:r>
              <a:rPr lang="bs-Latn-BA" sz="1400" dirty="0" smtClean="0">
                <a:latin typeface="Cambria" pitchFamily="18" charset="0"/>
              </a:rPr>
              <a:t>       (prekomjerno </a:t>
            </a:r>
            <a:r>
              <a:rPr lang="bs-Latn-BA" sz="1400" dirty="0">
                <a:latin typeface="Cambria" pitchFamily="18" charset="0"/>
              </a:rPr>
              <a:t>srazmjeran broj zaposlenika </a:t>
            </a:r>
            <a:r>
              <a:rPr lang="bs-Latn-BA" sz="1400" dirty="0" smtClean="0">
                <a:latin typeface="Cambria" pitchFamily="18" charset="0"/>
              </a:rPr>
              <a:t>– problem otpuštanja, posebno invlalidnih osoba).</a:t>
            </a:r>
            <a:endParaRPr lang="bs-Latn-BA" sz="1400" dirty="0">
              <a:latin typeface="Cambria" pitchFamily="18" charset="0"/>
            </a:endParaRPr>
          </a:p>
          <a:p>
            <a:endParaRPr lang="bs-Latn-BA" sz="1400" b="1" i="1" dirty="0" smtClean="0">
              <a:latin typeface="Cambria" pitchFamily="18" charset="0"/>
            </a:endParaRPr>
          </a:p>
          <a:p>
            <a:r>
              <a:rPr lang="bs-Latn-BA" sz="1400" b="1" i="1" dirty="0" smtClean="0">
                <a:latin typeface="Cambria" pitchFamily="18" charset="0"/>
              </a:rPr>
              <a:t>Princip </a:t>
            </a:r>
            <a:r>
              <a:rPr lang="bs-Latn-BA" sz="1400" b="1" i="1" dirty="0">
                <a:latin typeface="Cambria" pitchFamily="18" charset="0"/>
              </a:rPr>
              <a:t>zaštite okoliša</a:t>
            </a:r>
            <a:r>
              <a:rPr lang="bs-Latn-BA" sz="1400" dirty="0">
                <a:latin typeface="Cambria" pitchFamily="18" charset="0"/>
              </a:rPr>
              <a:t> </a:t>
            </a:r>
            <a:endParaRPr lang="bs-Latn-BA" sz="1400" dirty="0" smtClean="0">
              <a:latin typeface="Cambria" pitchFamily="18" charset="0"/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>
                <a:latin typeface="Cambria" pitchFamily="18" charset="0"/>
              </a:rPr>
              <a:t>u</a:t>
            </a:r>
            <a:r>
              <a:rPr lang="bs-Latn-BA" sz="1400" dirty="0" smtClean="0">
                <a:latin typeface="Cambria" pitchFamily="18" charset="0"/>
              </a:rPr>
              <a:t> kojoj mjeri operativni </a:t>
            </a:r>
            <a:r>
              <a:rPr lang="bs-Latn-BA" sz="1400" dirty="0">
                <a:latin typeface="Cambria" pitchFamily="18" charset="0"/>
              </a:rPr>
              <a:t>PPOV može odražavati finansijske </a:t>
            </a:r>
            <a:r>
              <a:rPr lang="bs-Latn-BA" sz="1400" dirty="0" smtClean="0">
                <a:latin typeface="Cambria" pitchFamily="18" charset="0"/>
              </a:rPr>
              <a:t>rezultate vodovodnog preduzeća,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bs-Latn-BA" sz="1400" dirty="0" smtClean="0">
                <a:latin typeface="Cambria" pitchFamily="18" charset="0"/>
              </a:rPr>
              <a:t>priuštivost </a:t>
            </a:r>
            <a:r>
              <a:rPr lang="bs-Latn-BA" sz="1400" dirty="0">
                <a:latin typeface="Cambria" pitchFamily="18" charset="0"/>
              </a:rPr>
              <a:t>cijena opskrbe vodom za piće, uslugama kanalizacije i tretmana otpadnih voda</a:t>
            </a:r>
            <a:r>
              <a:rPr lang="bs-Latn-BA" sz="1400" dirty="0" smtClean="0">
                <a:latin typeface="Cambria" pitchFamily="18" charset="0"/>
              </a:rPr>
              <a:t>.</a:t>
            </a:r>
          </a:p>
          <a:p>
            <a:pPr marL="266700" indent="-266700"/>
            <a:endParaRPr lang="bs-Latn-BA" sz="1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Procesni tok za određivanje cijena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28596" y="2397701"/>
          <a:ext cx="8286808" cy="388080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71068"/>
                <a:gridCol w="2071068"/>
                <a:gridCol w="2072336"/>
                <a:gridCol w="2072336"/>
              </a:tblGrid>
              <a:tr h="13693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Troškovni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centar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bg1"/>
                          </a:solidFill>
                        </a:rPr>
                        <a:t>Troškovni centar 2</a:t>
                      </a:r>
                      <a:endParaRPr lang="bs-Latn-BA" sz="1400" b="1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bg1"/>
                          </a:solidFill>
                        </a:rPr>
                        <a:t>Troškovni centar 3</a:t>
                      </a:r>
                      <a:endParaRPr lang="bs-Latn-BA" sz="1400" b="1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>
                    <a:solidFill>
                      <a:schemeClr val="tx1"/>
                    </a:solidFill>
                  </a:tcPr>
                </a:tc>
              </a:tr>
              <a:tr h="23922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Vodoopskrba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i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kanalizacija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err="1" smtClean="0">
                          <a:solidFill>
                            <a:schemeClr val="bg1"/>
                          </a:solidFill>
                        </a:rPr>
                        <a:t>Ostali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chemeClr val="bg1"/>
                          </a:solidFill>
                        </a:rPr>
                        <a:t>poslovi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Trošak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>
                          <a:solidFill>
                            <a:schemeClr val="bg1"/>
                          </a:solidFill>
                        </a:rPr>
                        <a:t>na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chemeClr val="bg1"/>
                          </a:solidFill>
                        </a:rPr>
                        <a:t>entitetskom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chemeClr val="bg1"/>
                          </a:solidFill>
                        </a:rPr>
                        <a:t>nivou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>
                    <a:solidFill>
                      <a:schemeClr val="tx1"/>
                    </a:solidFill>
                  </a:tcPr>
                </a:tc>
              </a:tr>
              <a:tr h="1369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369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96035" algn="l"/>
                        </a:tabLst>
                      </a:pPr>
                      <a:r>
                        <a:rPr lang="en-GB" sz="1400"/>
                        <a:t>1.1 Voda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/>
                        <a:t>1.2 </a:t>
                      </a:r>
                      <a:r>
                        <a:rPr lang="en-GB" sz="1400" dirty="0" err="1"/>
                        <a:t>Kanalizacija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2.1 Priključci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3.1 Fakturisanje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476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1.1.1 Vodoopskrba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/>
                        <a:t>1.2.1 </a:t>
                      </a:r>
                      <a:r>
                        <a:rPr lang="en-GB" sz="1400" dirty="0" err="1" smtClean="0"/>
                        <a:t>Prikupljanje</a:t>
                      </a:r>
                      <a:r>
                        <a:rPr lang="bs-Latn-BA" sz="1400" dirty="0" smtClean="0"/>
                        <a:t> </a:t>
                      </a:r>
                      <a:r>
                        <a:rPr lang="en-GB" sz="1400" dirty="0" err="1" smtClean="0"/>
                        <a:t>otpadnih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/>
                        <a:t>voda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2.2 Ostalejavneusluge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3.2 Nivopravnihlica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476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1.1.2 Distribucija vode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/>
                        <a:t>1.2.2 </a:t>
                      </a:r>
                      <a:r>
                        <a:rPr lang="en-GB" sz="1400" dirty="0" err="1" smtClean="0"/>
                        <a:t>Tretman</a:t>
                      </a:r>
                      <a:r>
                        <a:rPr lang="bs-Latn-BA" sz="1400" dirty="0" smtClean="0"/>
                        <a:t> </a:t>
                      </a:r>
                      <a:r>
                        <a:rPr lang="en-GB" sz="1400" dirty="0" err="1" smtClean="0"/>
                        <a:t>otpadnih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/>
                        <a:t>voda</a:t>
                      </a:r>
                      <a:r>
                        <a:rPr lang="en-GB" sz="1400" dirty="0"/>
                        <a:t> 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2.3 Komercijalneusluge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(tenderi, nabavke)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2152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1.1.3 Prerada vode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/>
                        <a:t>1.2.3 </a:t>
                      </a:r>
                      <a:r>
                        <a:rPr lang="en-GB" sz="1400" dirty="0" err="1" smtClean="0"/>
                        <a:t>Obrada</a:t>
                      </a:r>
                      <a:r>
                        <a:rPr lang="bs-Latn-BA" sz="1400" dirty="0" smtClean="0"/>
                        <a:t> </a:t>
                      </a:r>
                      <a:r>
                        <a:rPr lang="en-GB" sz="1400" dirty="0" err="1" smtClean="0"/>
                        <a:t>mulja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2.4 Ad-hoc poslovi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3.3 Odnosi s klijentima pravnim licima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369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1.1.4 Testiranjekvalitete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1.2.4 Održavanje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3.4 Fakturisanje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476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1.1.5 Održavanje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3.5 Mjerenje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476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3.6 Naplata/uplate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1476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/>
                        <a:t>3.7 Rukovodstvo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  <a:tr h="2152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/>
                        <a:t>(izvršni direktori, odbori, revizija, itd.)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303" marR="50303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Procesni tok određivanja cijena - troškovi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r>
              <a:rPr lang="bs-Latn-BA" sz="1400" b="1" i="1" dirty="0" smtClean="0">
                <a:latin typeface="Cambria" pitchFamily="18" charset="0"/>
              </a:rPr>
              <a:t>Trošak </a:t>
            </a:r>
            <a:r>
              <a:rPr lang="bs-Latn-BA" sz="1400" b="1" i="1" dirty="0">
                <a:latin typeface="Cambria" pitchFamily="18" charset="0"/>
              </a:rPr>
              <a:t>materijala i energije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(</a:t>
            </a:r>
            <a:r>
              <a:rPr lang="bs-Latn-BA" sz="1400" dirty="0">
                <a:latin typeface="Cambria" pitchFamily="18" charset="0"/>
              </a:rPr>
              <a:t>supervarijabilni </a:t>
            </a:r>
            <a:r>
              <a:rPr lang="bs-Latn-BA" sz="1400" dirty="0" smtClean="0">
                <a:latin typeface="Cambria" pitchFamily="18" charset="0"/>
              </a:rPr>
              <a:t>ili fiksni). Admin - </a:t>
            </a:r>
            <a:r>
              <a:rPr lang="bs-Latn-BA" sz="1400" dirty="0">
                <a:latin typeface="Cambria" pitchFamily="18" charset="0"/>
              </a:rPr>
              <a:t>uvođenjem ključa za razdvajanje ili </a:t>
            </a:r>
            <a:r>
              <a:rPr lang="bs-Latn-BA" sz="1400" dirty="0" smtClean="0">
                <a:latin typeface="Cambria" pitchFamily="18" charset="0"/>
              </a:rPr>
              <a:t>proporcionalno direktnim </a:t>
            </a:r>
            <a:r>
              <a:rPr lang="bs-Latn-BA" sz="1400" dirty="0">
                <a:latin typeface="Cambria" pitchFamily="18" charset="0"/>
              </a:rPr>
              <a:t>troškovima</a:t>
            </a:r>
            <a:r>
              <a:rPr lang="bs-Latn-BA" sz="1400" dirty="0" smtClean="0">
                <a:latin typeface="Cambria" pitchFamily="18" charset="0"/>
              </a:rPr>
              <a:t>.</a:t>
            </a:r>
          </a:p>
          <a:p>
            <a:endParaRPr lang="bs-Latn-BA" sz="1400" dirty="0">
              <a:latin typeface="Cambria" pitchFamily="18" charset="0"/>
            </a:endParaRPr>
          </a:p>
          <a:p>
            <a:r>
              <a:rPr lang="bs-Latn-BA" sz="1400" b="1" i="1" dirty="0">
                <a:latin typeface="Cambria" pitchFamily="18" charset="0"/>
              </a:rPr>
              <a:t>Troškovi zaposlenika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- </a:t>
            </a:r>
            <a:r>
              <a:rPr lang="bs-Latn-BA" sz="1400" dirty="0">
                <a:latin typeface="Cambria" pitchFamily="18" charset="0"/>
              </a:rPr>
              <a:t>fiksni </a:t>
            </a:r>
            <a:r>
              <a:rPr lang="bs-Latn-BA" sz="1400" dirty="0" smtClean="0">
                <a:latin typeface="Cambria" pitchFamily="18" charset="0"/>
              </a:rPr>
              <a:t>troškovi (radni </a:t>
            </a:r>
            <a:r>
              <a:rPr lang="bs-Latn-BA" sz="1400" dirty="0">
                <a:latin typeface="Cambria" pitchFamily="18" charset="0"/>
              </a:rPr>
              <a:t>sati i </a:t>
            </a:r>
            <a:r>
              <a:rPr lang="bs-Latn-BA" sz="1400" dirty="0" smtClean="0">
                <a:latin typeface="Cambria" pitchFamily="18" charset="0"/>
              </a:rPr>
              <a:t>stvarno radno vrijeme </a:t>
            </a:r>
            <a:r>
              <a:rPr lang="bs-Latn-BA" sz="1400" dirty="0">
                <a:latin typeface="Cambria" pitchFamily="18" charset="0"/>
              </a:rPr>
              <a:t>provedenog na </a:t>
            </a:r>
            <a:r>
              <a:rPr lang="bs-Latn-BA" sz="1400" dirty="0" smtClean="0">
                <a:latin typeface="Cambria" pitchFamily="18" charset="0"/>
              </a:rPr>
              <a:t>poslu) </a:t>
            </a:r>
          </a:p>
          <a:p>
            <a:r>
              <a:rPr lang="bs-Latn-BA" sz="1400" dirty="0" smtClean="0">
                <a:latin typeface="Cambria" pitchFamily="18" charset="0"/>
              </a:rPr>
              <a:t>Zakon </a:t>
            </a:r>
            <a:r>
              <a:rPr lang="bs-Latn-BA" sz="1400" dirty="0">
                <a:latin typeface="Cambria" pitchFamily="18" charset="0"/>
              </a:rPr>
              <a:t>ne </a:t>
            </a:r>
            <a:r>
              <a:rPr lang="bs-Latn-BA" sz="1400" dirty="0" smtClean="0">
                <a:latin typeface="Cambria" pitchFamily="18" charset="0"/>
              </a:rPr>
              <a:t>dopušta </a:t>
            </a:r>
            <a:r>
              <a:rPr lang="bs-Latn-BA" sz="1400" dirty="0">
                <a:latin typeface="Cambria" pitchFamily="18" charset="0"/>
              </a:rPr>
              <a:t>trošak zasnovan na </a:t>
            </a:r>
            <a:r>
              <a:rPr lang="bs-Latn-BA" sz="1400" dirty="0" smtClean="0">
                <a:latin typeface="Cambria" pitchFamily="18" charset="0"/>
              </a:rPr>
              <a:t>učinku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(vrijeme – baza za alokaciju)</a:t>
            </a:r>
            <a:endParaRPr lang="bs-Latn-BA" sz="1400" dirty="0">
              <a:latin typeface="Cambria" pitchFamily="18" charset="0"/>
            </a:endParaRPr>
          </a:p>
          <a:p>
            <a:endParaRPr lang="bs-Latn-BA" sz="1400" b="1" dirty="0" smtClean="0">
              <a:latin typeface="Cambria" pitchFamily="18" charset="0"/>
            </a:endParaRPr>
          </a:p>
          <a:p>
            <a:r>
              <a:rPr lang="bs-Latn-BA" sz="1400" b="1" dirty="0" smtClean="0">
                <a:latin typeface="Cambria" pitchFamily="18" charset="0"/>
              </a:rPr>
              <a:t>Nalaz</a:t>
            </a:r>
            <a:r>
              <a:rPr lang="bs-Latn-BA" sz="1400" b="1" dirty="0">
                <a:latin typeface="Cambria" pitchFamily="18" charset="0"/>
              </a:rPr>
              <a:t>: Fleksibilnost u upravljanju ljudskim resursima (provedbene mjere)</a:t>
            </a:r>
            <a:endParaRPr lang="bs-Latn-BA" sz="1400" dirty="0">
              <a:latin typeface="Cambria" pitchFamily="18" charset="0"/>
            </a:endParaRPr>
          </a:p>
          <a:p>
            <a:r>
              <a:rPr lang="bs-Latn-BA" sz="1400" dirty="0">
                <a:latin typeface="Cambria" pitchFamily="18" charset="0"/>
              </a:rPr>
              <a:t>Moć pregovaranja </a:t>
            </a:r>
            <a:r>
              <a:rPr lang="bs-Latn-BA" sz="1400" dirty="0" smtClean="0">
                <a:latin typeface="Cambria" pitchFamily="18" charset="0"/>
              </a:rPr>
              <a:t>različita (kolektivni ugovori) - </a:t>
            </a:r>
            <a:r>
              <a:rPr lang="it-IT" sz="1400" dirty="0" smtClean="0">
                <a:latin typeface="Cambria" pitchFamily="18" charset="0"/>
              </a:rPr>
              <a:t>ugovor</a:t>
            </a:r>
            <a:r>
              <a:rPr lang="bs-Latn-BA" sz="1400" dirty="0">
                <a:latin typeface="Cambria" pitchFamily="18" charset="0"/>
              </a:rPr>
              <a:t>i</a:t>
            </a:r>
            <a:r>
              <a:rPr lang="it-IT" sz="1400" dirty="0" smtClean="0">
                <a:latin typeface="Cambria" pitchFamily="18" charset="0"/>
              </a:rPr>
              <a:t> </a:t>
            </a:r>
            <a:r>
              <a:rPr lang="it-IT" sz="1400" dirty="0">
                <a:latin typeface="Cambria" pitchFamily="18" charset="0"/>
              </a:rPr>
              <a:t>o radu na neodređeno</a:t>
            </a:r>
            <a:r>
              <a:rPr lang="it-IT" sz="1400" dirty="0" smtClean="0">
                <a:latin typeface="Cambria" pitchFamily="18" charset="0"/>
              </a:rPr>
              <a:t>;</a:t>
            </a:r>
            <a:r>
              <a:rPr lang="bs-Latn-BA" sz="1400" dirty="0" smtClean="0">
                <a:latin typeface="Cambria" pitchFamily="18" charset="0"/>
              </a:rPr>
              <a:t> nepopunjena sistematizovana radna mjesta; z</a:t>
            </a:r>
            <a:r>
              <a:rPr lang="it-IT" sz="1400" dirty="0" smtClean="0">
                <a:latin typeface="Cambria" pitchFamily="18" charset="0"/>
              </a:rPr>
              <a:t>aposlenici </a:t>
            </a:r>
            <a:r>
              <a:rPr lang="it-IT" sz="1400" dirty="0">
                <a:latin typeface="Cambria" pitchFamily="18" charset="0"/>
              </a:rPr>
              <a:t>s invaliditetom </a:t>
            </a:r>
            <a:r>
              <a:rPr lang="bs-Latn-BA" sz="1400" dirty="0" smtClean="0">
                <a:latin typeface="Cambria" pitchFamily="18" charset="0"/>
              </a:rPr>
              <a:t>-</a:t>
            </a:r>
            <a:r>
              <a:rPr lang="it-IT" sz="1400" dirty="0" smtClean="0">
                <a:latin typeface="Cambria" pitchFamily="18" charset="0"/>
              </a:rPr>
              <a:t> </a:t>
            </a:r>
            <a:r>
              <a:rPr lang="it-IT" sz="1400" dirty="0">
                <a:latin typeface="Cambria" pitchFamily="18" charset="0"/>
              </a:rPr>
              <a:t>alternativno radno mjesto u slučaju da je te osobe potrebno otpustiti.</a:t>
            </a:r>
            <a:endParaRPr lang="bs-Latn-BA" sz="1400" dirty="0">
              <a:latin typeface="Cambria" pitchFamily="18" charset="0"/>
            </a:endParaRPr>
          </a:p>
          <a:p>
            <a:r>
              <a:rPr lang="it-IT" sz="1400" dirty="0">
                <a:latin typeface="Cambria" pitchFamily="18" charset="0"/>
              </a:rPr>
              <a:t> </a:t>
            </a:r>
            <a:endParaRPr lang="bs-Latn-BA" sz="1400" dirty="0">
              <a:latin typeface="Cambria" pitchFamily="18" charset="0"/>
            </a:endParaRPr>
          </a:p>
          <a:p>
            <a:r>
              <a:rPr lang="bs-Latn-BA" sz="1400" b="1" i="1" dirty="0" smtClean="0">
                <a:latin typeface="Cambria" pitchFamily="18" charset="0"/>
              </a:rPr>
              <a:t>Otpis </a:t>
            </a:r>
            <a:r>
              <a:rPr lang="bs-Latn-BA" sz="1400" b="1" i="1" dirty="0">
                <a:latin typeface="Cambria" pitchFamily="18" charset="0"/>
              </a:rPr>
              <a:t>i amortizacija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RP – max neoporezivi iznosi; fiksan; na sredstva evidentirana </a:t>
            </a:r>
            <a:r>
              <a:rPr lang="bs-Latn-BA" sz="1400" dirty="0">
                <a:latin typeface="Cambria" pitchFamily="18" charset="0"/>
              </a:rPr>
              <a:t>kao imovina i oprema (MRS 16, MRS 36), </a:t>
            </a:r>
            <a:r>
              <a:rPr lang="bs-Latn-BA" sz="1400" dirty="0" smtClean="0">
                <a:latin typeface="Cambria" pitchFamily="18" charset="0"/>
              </a:rPr>
              <a:t>nijedno </a:t>
            </a:r>
            <a:r>
              <a:rPr lang="bs-Latn-BA" sz="1400" dirty="0">
                <a:latin typeface="Cambria" pitchFamily="18" charset="0"/>
              </a:rPr>
              <a:t>vodoprivredno preduzeće ne prijavljuje ulaganja u nekretnine (MRS 40</a:t>
            </a:r>
            <a:r>
              <a:rPr lang="bs-Latn-BA" sz="1400" dirty="0" smtClean="0">
                <a:latin typeface="Cambria" pitchFamily="18" charset="0"/>
              </a:rPr>
              <a:t>),</a:t>
            </a:r>
          </a:p>
          <a:p>
            <a:r>
              <a:rPr lang="bs-Latn-BA" sz="1400" dirty="0" smtClean="0">
                <a:latin typeface="Cambria" pitchFamily="18" charset="0"/>
              </a:rPr>
              <a:t>Naknadno mjerenje se ne primjenjuje kao opcija</a:t>
            </a:r>
          </a:p>
          <a:p>
            <a:r>
              <a:rPr lang="it-IT" sz="1400" dirty="0" smtClean="0">
                <a:latin typeface="Cambria" pitchFamily="18" charset="0"/>
              </a:rPr>
              <a:t>Dokazi </a:t>
            </a:r>
            <a:r>
              <a:rPr lang="it-IT" sz="1400" dirty="0">
                <a:latin typeface="Cambria" pitchFamily="18" charset="0"/>
              </a:rPr>
              <a:t>o imovini nisu </a:t>
            </a:r>
            <a:r>
              <a:rPr lang="it-IT" sz="1400" dirty="0" smtClean="0">
                <a:latin typeface="Cambria" pitchFamily="18" charset="0"/>
              </a:rPr>
              <a:t>pouzdani</a:t>
            </a:r>
            <a:r>
              <a:rPr lang="bs-Latn-BA" sz="1400" dirty="0" smtClean="0">
                <a:latin typeface="Cambria" pitchFamily="18" charset="0"/>
              </a:rPr>
              <a:t>, p</a:t>
            </a:r>
            <a:r>
              <a:rPr lang="it-IT" sz="1400" dirty="0" smtClean="0">
                <a:latin typeface="Cambria" pitchFamily="18" charset="0"/>
              </a:rPr>
              <a:t>odzemna </a:t>
            </a:r>
            <a:r>
              <a:rPr lang="it-IT" sz="1400" dirty="0">
                <a:latin typeface="Cambria" pitchFamily="18" charset="0"/>
              </a:rPr>
              <a:t>infrastruktura nije u potpunosti upisana u glavnim knjigama.</a:t>
            </a:r>
            <a:endParaRPr lang="bs-Latn-BA" sz="1400" dirty="0">
              <a:latin typeface="Cambria" pitchFamily="18" charset="0"/>
            </a:endParaRPr>
          </a:p>
          <a:p>
            <a:pPr lvl="0"/>
            <a:r>
              <a:rPr lang="it-IT" sz="1400" dirty="0">
                <a:latin typeface="Cambria" pitchFamily="18" charset="0"/>
              </a:rPr>
              <a:t>Stope amortizacije ne slijede troškovni pristup procjene vrijednosti.</a:t>
            </a:r>
            <a:endParaRPr lang="bs-Latn-BA" sz="1400" dirty="0">
              <a:latin typeface="Cambria" pitchFamily="18" charset="0"/>
            </a:endParaRPr>
          </a:p>
          <a:p>
            <a:r>
              <a:rPr lang="it-IT" sz="1400" dirty="0">
                <a:latin typeface="Cambria" pitchFamily="18" charset="0"/>
              </a:rPr>
              <a:t> </a:t>
            </a:r>
            <a:endParaRPr lang="bs-Latn-BA" sz="1400" dirty="0">
              <a:latin typeface="Cambria" pitchFamily="18" charset="0"/>
            </a:endParaRPr>
          </a:p>
          <a:p>
            <a:pPr algn="ctr"/>
            <a:r>
              <a:rPr lang="it-IT" sz="1400" b="1" dirty="0">
                <a:latin typeface="Cambria" pitchFamily="18" charset="0"/>
              </a:rPr>
              <a:t>Nalaz: Slaba ulaganja i oskudni finansijski kapaciteti za ulaganja</a:t>
            </a:r>
            <a:endParaRPr lang="bs-Latn-BA" sz="1400" b="1" dirty="0">
              <a:latin typeface="Cambria" pitchFamily="18" charset="0"/>
            </a:endParaRPr>
          </a:p>
          <a:p>
            <a:pPr algn="ctr"/>
            <a:r>
              <a:rPr lang="bs-Latn-BA" sz="1400" b="1" dirty="0" smtClean="0">
                <a:latin typeface="Cambria" pitchFamily="18" charset="0"/>
              </a:rPr>
              <a:t>Neadekvatna </a:t>
            </a:r>
            <a:r>
              <a:rPr lang="bs-Latn-BA" sz="1400" b="1" dirty="0">
                <a:latin typeface="Cambria" pitchFamily="18" charset="0"/>
              </a:rPr>
              <a:t>ili nedovoljna primjena opcija MRS 37 (rezervacije, nepredvidive obaveze i nepredvidiva imovina) kako bi se osigurao dovoljan CAPEX koji će omogućiti redovno održavanje i zamjenu dotrajale imovine.</a:t>
            </a:r>
          </a:p>
          <a:p>
            <a:endParaRPr lang="bs-Latn-BA" sz="1400" dirty="0">
              <a:latin typeface="Georgia" pitchFamily="18" charset="0"/>
            </a:endParaRP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Procesni tok određivanja cijena – postavka tehničkog eksperta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 smtClean="0">
              <a:latin typeface="Cambria" pitchFamily="18" charset="0"/>
            </a:endParaRPr>
          </a:p>
          <a:p>
            <a:r>
              <a:rPr lang="bs-Latn-BA" sz="1400" b="1" dirty="0" smtClean="0">
                <a:latin typeface="Cambria" pitchFamily="18" charset="0"/>
              </a:rPr>
              <a:t>Naknadno mjerenje </a:t>
            </a:r>
            <a:r>
              <a:rPr lang="bs-Latn-BA" sz="1400" b="1" dirty="0">
                <a:latin typeface="Cambria" pitchFamily="18" charset="0"/>
              </a:rPr>
              <a:t>imovine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- lista </a:t>
            </a:r>
            <a:r>
              <a:rPr lang="bs-Latn-BA" sz="1400" dirty="0">
                <a:latin typeface="Cambria" pitchFamily="18" charset="0"/>
              </a:rPr>
              <a:t>imovine koju su dostavila vodovodna preduzeća</a:t>
            </a:r>
            <a:r>
              <a:rPr lang="bs-Latn-BA" sz="1400" dirty="0" smtClean="0">
                <a:latin typeface="Cambria" pitchFamily="18" charset="0"/>
              </a:rPr>
              <a:t>,.</a:t>
            </a:r>
            <a:endParaRPr lang="bs-Latn-BA" sz="1400" dirty="0">
              <a:latin typeface="Cambria" pitchFamily="18" charset="0"/>
            </a:endParaRPr>
          </a:p>
          <a:p>
            <a:endParaRPr lang="bs-Latn-BA" sz="1400" dirty="0">
              <a:latin typeface="Cambria" pitchFamily="18" charset="0"/>
            </a:endParaRPr>
          </a:p>
          <a:p>
            <a:r>
              <a:rPr lang="bs-Latn-BA" sz="1400" b="1" dirty="0">
                <a:latin typeface="Cambria" pitchFamily="18" charset="0"/>
              </a:rPr>
              <a:t>Mjere za neprihodovanu vodu(NRW</a:t>
            </a:r>
            <a:r>
              <a:rPr lang="bs-Latn-BA" sz="1400" b="1" dirty="0" smtClean="0">
                <a:latin typeface="Cambria" pitchFamily="18" charset="0"/>
              </a:rPr>
              <a:t>) -</a:t>
            </a:r>
            <a:r>
              <a:rPr lang="bs-Latn-BA" sz="1400" dirty="0" smtClean="0">
                <a:latin typeface="Cambria" pitchFamily="18" charset="0"/>
              </a:rPr>
              <a:t>  procjena </a:t>
            </a:r>
            <a:r>
              <a:rPr lang="bs-Latn-BA" sz="1400" dirty="0">
                <a:latin typeface="Cambria" pitchFamily="18" charset="0"/>
              </a:rPr>
              <a:t>troškova po dijelu smanjenja neprihodovanih voda u sljedećem </a:t>
            </a:r>
            <a:r>
              <a:rPr lang="bs-Latn-BA" sz="1400" dirty="0" smtClean="0">
                <a:latin typeface="Cambria" pitchFamily="18" charset="0"/>
              </a:rPr>
              <a:t>razdoblju</a:t>
            </a:r>
            <a:r>
              <a:rPr lang="bs-Latn-BA" sz="1400" dirty="0">
                <a:latin typeface="Cambria" pitchFamily="18" charset="0"/>
              </a:rPr>
              <a:t>,</a:t>
            </a:r>
          </a:p>
          <a:p>
            <a:endParaRPr lang="bs-Latn-BA" sz="1400" dirty="0" smtClean="0">
              <a:latin typeface="Cambria" pitchFamily="18" charset="0"/>
            </a:endParaRPr>
          </a:p>
          <a:p>
            <a:r>
              <a:rPr lang="bs-Latn-BA" sz="1400" dirty="0" smtClean="0">
                <a:latin typeface="Cambria" pitchFamily="18" charset="0"/>
              </a:rPr>
              <a:t>Početni </a:t>
            </a:r>
            <a:r>
              <a:rPr lang="bs-Latn-BA" sz="1400" dirty="0">
                <a:latin typeface="Cambria" pitchFamily="18" charset="0"/>
              </a:rPr>
              <a:t>podaci za </a:t>
            </a:r>
            <a:r>
              <a:rPr lang="bs-Latn-BA" sz="1400" b="1" dirty="0">
                <a:latin typeface="Cambria" pitchFamily="18" charset="0"/>
              </a:rPr>
              <a:t>procjenu potrošnje energije</a:t>
            </a:r>
            <a:r>
              <a:rPr lang="bs-Latn-BA" sz="1400" dirty="0">
                <a:latin typeface="Cambria" pitchFamily="18" charset="0"/>
              </a:rPr>
              <a:t> </a:t>
            </a:r>
            <a:r>
              <a:rPr lang="bs-Latn-BA" sz="1400" dirty="0" smtClean="0">
                <a:latin typeface="Cambria" pitchFamily="18" charset="0"/>
              </a:rPr>
              <a:t>na </a:t>
            </a:r>
            <a:r>
              <a:rPr lang="bs-Latn-BA" sz="1400" dirty="0">
                <a:latin typeface="Cambria" pitchFamily="18" charset="0"/>
              </a:rPr>
              <a:t>osnovu podataka dobivenih od vodovodnih preduzeća, gdje je takav trošak </a:t>
            </a:r>
            <a:r>
              <a:rPr lang="bs-Latn-BA" sz="1400" dirty="0" smtClean="0">
                <a:latin typeface="Cambria" pitchFamily="18" charset="0"/>
              </a:rPr>
              <a:t>varijabilan</a:t>
            </a:r>
          </a:p>
          <a:p>
            <a:r>
              <a:rPr lang="bs-Latn-BA" sz="1400" dirty="0" smtClean="0">
                <a:latin typeface="Cambria" pitchFamily="18" charset="0"/>
              </a:rPr>
              <a:t>Buduća </a:t>
            </a:r>
            <a:r>
              <a:rPr lang="bs-Latn-BA" sz="1400" dirty="0">
                <a:latin typeface="Cambria" pitchFamily="18" charset="0"/>
              </a:rPr>
              <a:t>količina potrošnje vode i energije izračunava se na osnovu pretpostavke uticaja neprihodovane vode na gubitke vode.</a:t>
            </a:r>
          </a:p>
          <a:p>
            <a:endParaRPr lang="bs-Latn-BA" sz="1400" b="1" dirty="0" smtClean="0">
              <a:latin typeface="Cambria" pitchFamily="18" charset="0"/>
            </a:endParaRPr>
          </a:p>
          <a:p>
            <a:r>
              <a:rPr lang="bs-Latn-BA" sz="1400" b="1" dirty="0" smtClean="0">
                <a:latin typeface="Cambria" pitchFamily="18" charset="0"/>
              </a:rPr>
              <a:t>Troškovi </a:t>
            </a:r>
            <a:r>
              <a:rPr lang="bs-Latn-BA" sz="1400" b="1" dirty="0">
                <a:latin typeface="Cambria" pitchFamily="18" charset="0"/>
              </a:rPr>
              <a:t>zaposlenika</a:t>
            </a:r>
            <a:r>
              <a:rPr lang="bs-Latn-BA" sz="1400" dirty="0">
                <a:latin typeface="Cambria" pitchFamily="18" charset="0"/>
              </a:rPr>
              <a:t> procjenjuju se na temelju unaprijed utvrđene optimalne strukture radne snage. Osnovni primijenjeni indikator predviđa:</a:t>
            </a:r>
          </a:p>
          <a:p>
            <a:pPr lvl="0"/>
            <a:r>
              <a:rPr lang="bs-Latn-BA" sz="1400" dirty="0">
                <a:latin typeface="Cambria" pitchFamily="18" charset="0"/>
              </a:rPr>
              <a:t>Broj zaposlenih u vodovodu i kanalizaciji na 1.000 priključaka (optimalno 4,0); i </a:t>
            </a:r>
          </a:p>
          <a:p>
            <a:r>
              <a:rPr lang="bs-Latn-BA" sz="1400" dirty="0">
                <a:latin typeface="Cambria" pitchFamily="18" charset="0"/>
              </a:rPr>
              <a:t>Broj zaposlenih u vodovodu i kanalizaciji na 1.000 korisnika usluga (optimalno 4.2).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Procesni tok određivanja cijena – nalazi tehničkog eksperta</a:t>
            </a:r>
          </a:p>
          <a:p>
            <a:endParaRPr lang="bs-Latn-BA" sz="1400" dirty="0" smtClean="0">
              <a:latin typeface="Georgia" pitchFamily="18" charset="0"/>
            </a:endParaRPr>
          </a:p>
          <a:p>
            <a:endParaRPr lang="bs-Latn-BA" sz="1400" dirty="0" smtClean="0">
              <a:latin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2583257"/>
          <a:ext cx="8215370" cy="2967678"/>
        </p:xfrm>
        <a:graphic>
          <a:graphicData uri="http://schemas.openxmlformats.org/drawingml/2006/table">
            <a:tbl>
              <a:tblPr/>
              <a:tblGrid>
                <a:gridCol w="2708025"/>
                <a:gridCol w="1252327"/>
                <a:gridCol w="1405956"/>
                <a:gridCol w="1435549"/>
                <a:gridCol w="1413513"/>
              </a:tblGrid>
              <a:tr h="1485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VIK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VIK FBiH1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VIK FBiH2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VIK RS1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VIK RS2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Deprecijacija (trenutna)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330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73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124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453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Deprecijacija (potrebna)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547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770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334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703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Netopromjena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217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697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210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250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9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b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Godišnji trošak mjera za neprihodovanu vodu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(178)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(217)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(187)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(100)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</a:tr>
              <a:tr h="1663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Potrošnja</a:t>
                      </a:r>
                      <a:r>
                        <a:rPr lang="bs-Latn-BA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energije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trenutna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)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226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288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115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413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Potrošnja</a:t>
                      </a:r>
                      <a:r>
                        <a:rPr lang="bs-Latn-BA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energije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očekivana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)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219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264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169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344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3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Godišnja</a:t>
                      </a:r>
                      <a:r>
                        <a:rPr lang="bs-Latn-BA" sz="14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ušteda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povećanje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)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(54)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69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rgbClr val="C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Povrat</a:t>
                      </a:r>
                      <a:r>
                        <a:rPr lang="bs-Latn-BA" sz="1400" b="1" dirty="0" smtClean="0">
                          <a:solidFill>
                            <a:srgbClr val="C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rgbClr val="C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ulaganja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3.9%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11.1%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(28.9%)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69.0%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AF6"/>
                    </a:solidFill>
                  </a:tcPr>
                </a:tc>
              </a:tr>
              <a:tr h="1199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 godinama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latin typeface="Cambria" pitchFamily="18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dirty="0">
                          <a:latin typeface="Cambria" pitchFamily="18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50457" marR="5045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Neophodne tarife</a:t>
            </a:r>
          </a:p>
          <a:p>
            <a:endParaRPr lang="bs-Latn-BA" sz="1400" dirty="0" smtClean="0">
              <a:latin typeface="Georg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2500306"/>
          <a:ext cx="8429684" cy="3652523"/>
        </p:xfrm>
        <a:graphic>
          <a:graphicData uri="http://schemas.openxmlformats.org/drawingml/2006/table">
            <a:tbl>
              <a:tblPr/>
              <a:tblGrid>
                <a:gridCol w="791537"/>
                <a:gridCol w="780099"/>
                <a:gridCol w="1083843"/>
                <a:gridCol w="775730"/>
                <a:gridCol w="1140823"/>
                <a:gridCol w="714380"/>
                <a:gridCol w="1143008"/>
                <a:gridCol w="785818"/>
                <a:gridCol w="1214446"/>
              </a:tblGrid>
              <a:tr h="9925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VIK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FBiH 1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FBiH2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RS 1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RS 2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</a:tr>
              <a:tr h="198513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Voda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Kanalizacija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Voda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Kanalizacija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Voda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Kanalizacija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Voda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dirty="0">
                          <a:solidFill>
                            <a:srgbClr val="FFFFFF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Kanalizacija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3E4F"/>
                    </a:solidFill>
                  </a:tcPr>
                </a:tc>
              </a:tr>
              <a:tr h="198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Izdatak po m</a:t>
                      </a:r>
                      <a:r>
                        <a:rPr lang="en-US" sz="1400" baseline="300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1,4193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0,4204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2,3200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2,0400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1,0729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0,2801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1,2839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0,6740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</a:tr>
              <a:tr h="198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Trenutna</a:t>
                      </a:r>
                      <a:r>
                        <a:rPr lang="bs-Latn-BA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cijena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m</a:t>
                      </a:r>
                      <a:r>
                        <a:rPr lang="en-US" sz="1400" baseline="300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1,2587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0,5899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1,2600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0,2564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1,1115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0,3118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0,9321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0,4597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</a:tr>
              <a:tr h="99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Marža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(11.3%)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40.3%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(45.7%)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(87.4%)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3.6%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11.3%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(27.4%)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(31.7%)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</a:tr>
              <a:tr h="99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Buduća</a:t>
                      </a:r>
                      <a:r>
                        <a:rPr lang="bs-Latn-BA" sz="1400" dirty="0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tarifa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1,5608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0,4542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2,9270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2,1317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1,3293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0,3118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1,1950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0,7079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CE4"/>
                    </a:solidFill>
                  </a:tcPr>
                </a:tc>
              </a:tr>
              <a:tr h="297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% </a:t>
                      </a:r>
                      <a:r>
                        <a:rPr lang="en-US" sz="1400" b="1" i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povećanje</a:t>
                      </a:r>
                      <a:r>
                        <a:rPr lang="en-US" sz="1400" b="1" i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/</a:t>
                      </a:r>
                      <a:r>
                        <a:rPr lang="bs-Latn-BA" sz="1400" b="1" i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i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smanjenje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24%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-23%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132%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731%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19,60%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0%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28,20%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54,20%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189" marR="521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s-Latn-BA" sz="1400" b="1" dirty="0">
                <a:latin typeface="Cambria" pitchFamily="18" charset="0"/>
              </a:rPr>
              <a:t>Integrisani izvještaj o testiranju metodologije određivanja cijena</a:t>
            </a:r>
            <a:br>
              <a:rPr lang="bs-Latn-BA" sz="1400" b="1" dirty="0">
                <a:latin typeface="Cambria" pitchFamily="18" charset="0"/>
              </a:rPr>
            </a:br>
            <a:r>
              <a:rPr lang="bs-Latn-BA" sz="1400" b="1" i="1" dirty="0">
                <a:latin typeface="Cambria" pitchFamily="18" charset="0"/>
              </a:rPr>
              <a:t>Procjena primjenjivosti (testiranje ishoda), preporuke i naučene </a:t>
            </a:r>
            <a:r>
              <a:rPr lang="bs-Latn-BA" sz="1400" b="1" i="1" dirty="0" smtClean="0">
                <a:latin typeface="Cambria" pitchFamily="18" charset="0"/>
              </a:rPr>
              <a:t>lekcije</a:t>
            </a:r>
            <a:endParaRPr lang="bs-Latn-BA" sz="1400" b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643050"/>
            <a:ext cx="8215370" cy="471490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bs-Latn-BA" sz="1400" dirty="0" smtClean="0">
                <a:latin typeface="Arial Black" pitchFamily="34" charset="0"/>
              </a:rPr>
              <a:t>Ispitivanje dionika – poštivanje principa i provedivost</a:t>
            </a:r>
          </a:p>
          <a:p>
            <a:endParaRPr lang="bs-Latn-BA" sz="1400" dirty="0" smtClean="0">
              <a:latin typeface="Georgia" pitchFamily="18" charset="0"/>
            </a:endParaRPr>
          </a:p>
        </p:txBody>
      </p:sp>
      <p:sp>
        <p:nvSpPr>
          <p:cNvPr id="22544" name="Rectangle 250"/>
          <p:cNvSpPr>
            <a:spLocks noChangeArrowheads="1"/>
          </p:cNvSpPr>
          <p:nvPr/>
        </p:nvSpPr>
        <p:spPr bwMode="auto">
          <a:xfrm>
            <a:off x="-6350" y="-4763"/>
            <a:ext cx="658813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3" name="Rectangle 260"/>
          <p:cNvSpPr>
            <a:spLocks noChangeArrowheads="1"/>
          </p:cNvSpPr>
          <p:nvPr/>
        </p:nvSpPr>
        <p:spPr bwMode="auto">
          <a:xfrm>
            <a:off x="-6350" y="-1588"/>
            <a:ext cx="927100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2" name="Rectangle 265"/>
          <p:cNvSpPr>
            <a:spLocks noChangeArrowheads="1"/>
          </p:cNvSpPr>
          <p:nvPr/>
        </p:nvSpPr>
        <p:spPr bwMode="auto">
          <a:xfrm>
            <a:off x="-6350" y="0"/>
            <a:ext cx="528638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1" name="Rectangle 270"/>
          <p:cNvSpPr>
            <a:spLocks noChangeArrowheads="1"/>
          </p:cNvSpPr>
          <p:nvPr/>
        </p:nvSpPr>
        <p:spPr bwMode="auto">
          <a:xfrm>
            <a:off x="-6350" y="0"/>
            <a:ext cx="658813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0" name="Rectangle 275"/>
          <p:cNvSpPr>
            <a:spLocks noChangeArrowheads="1"/>
          </p:cNvSpPr>
          <p:nvPr/>
        </p:nvSpPr>
        <p:spPr bwMode="auto">
          <a:xfrm>
            <a:off x="-6350" y="6350"/>
            <a:ext cx="658813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39" name="Rectangle 280"/>
          <p:cNvSpPr>
            <a:spLocks noChangeArrowheads="1"/>
          </p:cNvSpPr>
          <p:nvPr/>
        </p:nvSpPr>
        <p:spPr bwMode="auto">
          <a:xfrm>
            <a:off x="-6350" y="-1588"/>
            <a:ext cx="796925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38" name="Rectangle 285"/>
          <p:cNvSpPr>
            <a:spLocks noChangeArrowheads="1"/>
          </p:cNvSpPr>
          <p:nvPr/>
        </p:nvSpPr>
        <p:spPr bwMode="auto">
          <a:xfrm>
            <a:off x="-6350" y="4763"/>
            <a:ext cx="927100" cy="147637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37" name="Rectangle 290"/>
          <p:cNvSpPr>
            <a:spLocks noChangeArrowheads="1"/>
          </p:cNvSpPr>
          <p:nvPr/>
        </p:nvSpPr>
        <p:spPr bwMode="auto">
          <a:xfrm>
            <a:off x="-6350" y="-1588"/>
            <a:ext cx="927100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00034" y="2285992"/>
          <a:ext cx="8072494" cy="4109087"/>
        </p:xfrm>
        <a:graphic>
          <a:graphicData uri="http://schemas.openxmlformats.org/drawingml/2006/table">
            <a:tbl>
              <a:tblPr/>
              <a:tblGrid>
                <a:gridCol w="1607820"/>
                <a:gridCol w="4612449"/>
                <a:gridCol w="1204266"/>
                <a:gridCol w="647959"/>
              </a:tblGrid>
              <a:tr h="200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Oblast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Nalazi</a:t>
                      </a:r>
                      <a:r>
                        <a:rPr lang="bs-Latn-BA" sz="1400" b="1" dirty="0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testiranja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Slažem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se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Ne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znam</a:t>
                      </a:r>
                      <a:endParaRPr lang="bs-Latn-BA" sz="1400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200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Dinamički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aspekti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(KPI)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Tarife poštuju pokrivenost troškova, nedostaje dinamička dimenzija poslovanja </a:t>
                      </a:r>
                      <a:endParaRPr lang="bs-Latn-BA" sz="140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87,5%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12,5%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Pokrivenost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troškova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Postoje diversifikovane tarife za domaćinstva i pravnalica, te postoje blok cijene po potrošnji, ali ne postoji jedinstven pristup za određivanje tarifa.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87,5%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12,5%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Subvencije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Komercijalne usluge kao i usluge za lokalne jedinice samouprave i/ili primljene subvencije (značajno) subvencioniraju cijene za upravljanje vodama.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50%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50,0%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Efikasnost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VIK-ova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Učinkovitost poslovanja se ne mjeri 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62,5%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37,5%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Kapaciteti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VIK-ova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Kapaciteti vodovodnih preduzeća se razlikuju.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62,5%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37,5%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Priuštivost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Priuštivost se ne procjenjuje u postupku određivanja tarifa.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75%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25,0%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Održivost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Ne postoji pouzdana procjena vrijednosti imovine.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87,5%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12,5%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Korporativno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upravljanje</a:t>
                      </a:r>
                      <a:endParaRPr lang="bs-Latn-BA" sz="1400" b="1" dirty="0">
                        <a:solidFill>
                          <a:schemeClr val="bg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400" i="1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Korporativno upravljanje nije dobro uspostavljeno za utvrđivanje prava i obaveza 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05840" algn="l"/>
                        </a:tabLst>
                      </a:pPr>
                      <a:r>
                        <a:rPr lang="bs-Latn-BA" sz="1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87,5%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mbria" pitchFamily="18" charset="0"/>
                          <a:ea typeface="Calibri"/>
                          <a:cs typeface="Verdana"/>
                        </a:rPr>
                        <a:t>12,5%</a:t>
                      </a:r>
                      <a:endParaRPr lang="bs-Latn-BA" sz="1400" dirty="0"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52661" marR="526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2552" name="Rectangle 250"/>
          <p:cNvSpPr>
            <a:spLocks noChangeArrowheads="1"/>
          </p:cNvSpPr>
          <p:nvPr/>
        </p:nvSpPr>
        <p:spPr bwMode="auto">
          <a:xfrm>
            <a:off x="-6350" y="-4763"/>
            <a:ext cx="658813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51" name="Rectangle 260"/>
          <p:cNvSpPr>
            <a:spLocks noChangeArrowheads="1"/>
          </p:cNvSpPr>
          <p:nvPr/>
        </p:nvSpPr>
        <p:spPr bwMode="auto">
          <a:xfrm>
            <a:off x="-6350" y="-1588"/>
            <a:ext cx="927100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50" name="Rectangle 265"/>
          <p:cNvSpPr>
            <a:spLocks noChangeArrowheads="1"/>
          </p:cNvSpPr>
          <p:nvPr/>
        </p:nvSpPr>
        <p:spPr bwMode="auto">
          <a:xfrm>
            <a:off x="-6350" y="0"/>
            <a:ext cx="528638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9" name="Rectangle 270"/>
          <p:cNvSpPr>
            <a:spLocks noChangeArrowheads="1"/>
          </p:cNvSpPr>
          <p:nvPr/>
        </p:nvSpPr>
        <p:spPr bwMode="auto">
          <a:xfrm>
            <a:off x="-6350" y="0"/>
            <a:ext cx="658813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8" name="Rectangle 275"/>
          <p:cNvSpPr>
            <a:spLocks noChangeArrowheads="1"/>
          </p:cNvSpPr>
          <p:nvPr/>
        </p:nvSpPr>
        <p:spPr bwMode="auto">
          <a:xfrm>
            <a:off x="-6350" y="6350"/>
            <a:ext cx="658813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7" name="Rectangle 280"/>
          <p:cNvSpPr>
            <a:spLocks noChangeArrowheads="1"/>
          </p:cNvSpPr>
          <p:nvPr/>
        </p:nvSpPr>
        <p:spPr bwMode="auto">
          <a:xfrm>
            <a:off x="-6350" y="-1588"/>
            <a:ext cx="796925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6" name="Rectangle 285"/>
          <p:cNvSpPr>
            <a:spLocks noChangeArrowheads="1"/>
          </p:cNvSpPr>
          <p:nvPr/>
        </p:nvSpPr>
        <p:spPr bwMode="auto">
          <a:xfrm>
            <a:off x="-6350" y="4763"/>
            <a:ext cx="927100" cy="147637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  <p:sp>
        <p:nvSpPr>
          <p:cNvPr id="22545" name="Rectangle 290"/>
          <p:cNvSpPr>
            <a:spLocks noChangeArrowheads="1"/>
          </p:cNvSpPr>
          <p:nvPr/>
        </p:nvSpPr>
        <p:spPr bwMode="auto">
          <a:xfrm>
            <a:off x="-6350" y="-1588"/>
            <a:ext cx="927100" cy="147638"/>
          </a:xfrm>
          <a:prstGeom prst="rect">
            <a:avLst/>
          </a:prstGeom>
          <a:solidFill>
            <a:srgbClr val="54823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s-Latn-B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1522</Words>
  <Application>Microsoft Office PowerPoint</Application>
  <PresentationFormat>On-screen Show (4:3)</PresentationFormat>
  <Paragraphs>372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  <vt:lpstr>Integrisani izvještaj o testiranju metodologije određivanja cijena Procjena primjenjivosti (testiranje ishoda), preporuke i naučene lekcije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Nino</dc:creator>
  <cp:lastModifiedBy>Nino</cp:lastModifiedBy>
  <cp:revision>6</cp:revision>
  <dcterms:created xsi:type="dcterms:W3CDTF">2019-09-10T12:54:46Z</dcterms:created>
  <dcterms:modified xsi:type="dcterms:W3CDTF">2019-09-10T13:56:13Z</dcterms:modified>
</cp:coreProperties>
</file>